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258" r:id="rId5"/>
    <p:sldId id="261" r:id="rId6"/>
    <p:sldId id="262" r:id="rId7"/>
    <p:sldId id="259" r:id="rId8"/>
    <p:sldId id="263" r:id="rId9"/>
    <p:sldId id="264" r:id="rId10"/>
    <p:sldId id="270" r:id="rId11"/>
    <p:sldId id="260" r:id="rId12"/>
    <p:sldId id="265" r:id="rId13"/>
    <p:sldId id="272" r:id="rId14"/>
    <p:sldId id="266" r:id="rId15"/>
    <p:sldId id="273" r:id="rId16"/>
    <p:sldId id="275" r:id="rId17"/>
    <p:sldId id="274" r:id="rId18"/>
    <p:sldId id="276" r:id="rId19"/>
    <p:sldId id="277" r:id="rId20"/>
    <p:sldId id="278" r:id="rId21"/>
    <p:sldId id="279" r:id="rId22"/>
    <p:sldId id="280" r:id="rId23"/>
    <p:sldId id="26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520"/>
    <a:srgbClr val="EB6464"/>
    <a:srgbClr val="6595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c216c8765727774aa9342bbc185b1845"/>
          <p:cNvPicPr>
            <a:picLocks noChangeAspect="1"/>
          </p:cNvPicPr>
          <p:nvPr/>
        </p:nvPicPr>
        <p:blipFill>
          <a:blip r:embed="rId1">
            <a:lum bright="24000" contrast="-30000"/>
          </a:blip>
          <a:srcRect l="-2021" r="2425" b="74848"/>
          <a:stretch>
            <a:fillRect/>
          </a:stretch>
        </p:blipFill>
        <p:spPr>
          <a:xfrm>
            <a:off x="6470650" y="0"/>
            <a:ext cx="5720715" cy="3854450"/>
          </a:xfrm>
          <a:prstGeom prst="rect">
            <a:avLst/>
          </a:prstGeom>
        </p:spPr>
      </p:pic>
      <p:pic>
        <p:nvPicPr>
          <p:cNvPr id="5" name="图片 4" descr="df40aa2d6a671bad4e0a5f63cb7dce0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2339975"/>
            <a:ext cx="2115185" cy="21786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05480" y="2968625"/>
            <a:ext cx="57810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</a:rPr>
              <a:t>抒情电影网站</a:t>
            </a:r>
            <a:endParaRPr lang="zh-CN" altLang="en-US" sz="540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216c8765727774aa9342bbc185b1845"/>
          <p:cNvPicPr>
            <a:picLocks noChangeAspect="1"/>
          </p:cNvPicPr>
          <p:nvPr/>
        </p:nvPicPr>
        <p:blipFill>
          <a:blip r:embed="rId1">
            <a:lum bright="24000" contrast="-30000"/>
          </a:blip>
          <a:srcRect l="24167" t="734" r="1598" b="79039"/>
          <a:stretch>
            <a:fillRect/>
          </a:stretch>
        </p:blipFill>
        <p:spPr>
          <a:xfrm>
            <a:off x="3054985" y="1283970"/>
            <a:ext cx="5585460" cy="4060190"/>
          </a:xfrm>
          <a:prstGeom prst="sun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577080" y="1910715"/>
            <a:ext cx="3037205" cy="3037205"/>
          </a:xfrm>
          <a:prstGeom prst="ellipse">
            <a:avLst/>
          </a:prstGeom>
          <a:solidFill>
            <a:srgbClr val="F4C520">
              <a:alpha val="64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38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03</a:t>
            </a:r>
            <a:endParaRPr lang="en-US" altLang="zh-CN" sz="138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56250" y="5142865"/>
            <a:ext cx="369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项目亮点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774700" y="1285240"/>
            <a:ext cx="1510665" cy="75565"/>
          </a:xfrm>
          <a:prstGeom prst="rect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00935" y="1285240"/>
            <a:ext cx="1510665" cy="75565"/>
          </a:xfrm>
          <a:prstGeom prst="rect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43045" y="1285240"/>
            <a:ext cx="1510665" cy="75565"/>
          </a:xfrm>
          <a:prstGeom prst="rect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72185" y="530225"/>
            <a:ext cx="489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sym typeface="+mn-ea"/>
              </a:rPr>
              <a:t>项目亮点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sym typeface="+mn-ea"/>
            </a:endParaRPr>
          </a:p>
        </p:txBody>
      </p:sp>
      <p:sp>
        <p:nvSpPr>
          <p:cNvPr id="8" name="虚尾箭头 7"/>
          <p:cNvSpPr/>
          <p:nvPr/>
        </p:nvSpPr>
        <p:spPr>
          <a:xfrm>
            <a:off x="2893060" y="1909445"/>
            <a:ext cx="1362710" cy="1362710"/>
          </a:xfrm>
          <a:prstGeom prst="stripedRightArrow">
            <a:avLst/>
          </a:prstGeom>
          <a:ln>
            <a:solidFill>
              <a:srgbClr val="6595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虚尾箭头 8"/>
          <p:cNvSpPr/>
          <p:nvPr/>
        </p:nvSpPr>
        <p:spPr>
          <a:xfrm>
            <a:off x="2893060" y="3445510"/>
            <a:ext cx="1362710" cy="1362710"/>
          </a:xfrm>
          <a:prstGeom prst="stripedRightArrow">
            <a:avLst/>
          </a:prstGeom>
          <a:ln>
            <a:solidFill>
              <a:srgbClr val="EB646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虚尾箭头 9"/>
          <p:cNvSpPr/>
          <p:nvPr/>
        </p:nvSpPr>
        <p:spPr>
          <a:xfrm>
            <a:off x="2893060" y="4980940"/>
            <a:ext cx="1362710" cy="1362710"/>
          </a:xfrm>
          <a:prstGeom prst="stripedRightArrow">
            <a:avLst/>
          </a:prstGeom>
          <a:ln>
            <a:solidFill>
              <a:srgbClr val="F4C52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387215" y="2336165"/>
            <a:ext cx="594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912360" y="2129790"/>
            <a:ext cx="3711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使用了星级</a:t>
            </a:r>
            <a:r>
              <a:rPr lang="zh-CN" altLang="en-US"/>
              <a:t>评分</a:t>
            </a:r>
            <a:r>
              <a:rPr lang="zh-CN" altLang="en-US"/>
              <a:t>，提高用户体验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912360" y="3665855"/>
            <a:ext cx="3711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添加了搜索功能，使得用户更便捷。</a:t>
            </a:r>
            <a:endParaRPr lang="zh-CN" altLang="en-US"/>
          </a:p>
          <a:p>
            <a:r>
              <a:rPr lang="zh-CN" altLang="en-US">
                <a:sym typeface="+mn-ea"/>
              </a:rPr>
              <a:t>实现了用户收藏电影和电视剧功能。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912360" y="5201285"/>
            <a:ext cx="3711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电影列表使用POI导出</a:t>
            </a:r>
            <a:r>
              <a:rPr lang="en-US" altLang="zh-CN">
                <a:sym typeface="+mn-ea"/>
              </a:rPr>
              <a:t>Excel</a:t>
            </a:r>
            <a:r>
              <a:rPr lang="zh-CN" altLang="en-US">
                <a:sym typeface="+mn-ea"/>
              </a:rPr>
              <a:t>表功能，使得管理员更方便了解所有电影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216c8765727774aa9342bbc185b1845"/>
          <p:cNvPicPr>
            <a:picLocks noChangeAspect="1"/>
          </p:cNvPicPr>
          <p:nvPr/>
        </p:nvPicPr>
        <p:blipFill>
          <a:blip r:embed="rId1">
            <a:lum bright="24000" contrast="-30000"/>
          </a:blip>
          <a:srcRect l="24167" t="734" r="1598" b="79039"/>
          <a:stretch>
            <a:fillRect/>
          </a:stretch>
        </p:blipFill>
        <p:spPr>
          <a:xfrm>
            <a:off x="3054985" y="1283970"/>
            <a:ext cx="5585460" cy="4060190"/>
          </a:xfrm>
          <a:prstGeom prst="sun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577080" y="1910715"/>
            <a:ext cx="3037205" cy="3037205"/>
          </a:xfrm>
          <a:prstGeom prst="ellipse">
            <a:avLst/>
          </a:prstGeom>
          <a:solidFill>
            <a:srgbClr val="659594">
              <a:alpha val="62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38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04</a:t>
            </a:r>
            <a:endParaRPr lang="en-US" altLang="zh-CN" sz="138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21960" y="5128895"/>
            <a:ext cx="3996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项目展示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774700" y="1285240"/>
            <a:ext cx="1510665" cy="75565"/>
          </a:xfrm>
          <a:prstGeom prst="rect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00935" y="1285240"/>
            <a:ext cx="1510665" cy="75565"/>
          </a:xfrm>
          <a:prstGeom prst="rect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43045" y="1285240"/>
            <a:ext cx="1510665" cy="75565"/>
          </a:xfrm>
          <a:prstGeom prst="rect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72185" y="530225"/>
            <a:ext cx="489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sym typeface="+mn-ea"/>
              </a:rPr>
              <a:t>首页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1380" y="1577975"/>
            <a:ext cx="10058400" cy="46189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774700" y="1285240"/>
            <a:ext cx="1510665" cy="75565"/>
          </a:xfrm>
          <a:prstGeom prst="rect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00935" y="1285240"/>
            <a:ext cx="1510665" cy="75565"/>
          </a:xfrm>
          <a:prstGeom prst="rect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43045" y="1285240"/>
            <a:ext cx="1510665" cy="75565"/>
          </a:xfrm>
          <a:prstGeom prst="rect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58215" y="530225"/>
            <a:ext cx="489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sym typeface="+mn-ea"/>
              </a:rPr>
              <a:t>电影或电视剧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sym typeface="+mn-ea"/>
              </a:rPr>
              <a:t>展示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sym typeface="+mn-ea"/>
            </a:endParaRPr>
          </a:p>
        </p:txBody>
      </p:sp>
      <p:pic>
        <p:nvPicPr>
          <p:cNvPr id="2" name="图片 1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6800" y="1675130"/>
            <a:ext cx="10058400" cy="4264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774700" y="1285240"/>
            <a:ext cx="1510665" cy="75565"/>
          </a:xfrm>
          <a:prstGeom prst="rect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00935" y="1285240"/>
            <a:ext cx="1510665" cy="75565"/>
          </a:xfrm>
          <a:prstGeom prst="rect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43045" y="1285240"/>
            <a:ext cx="1510665" cy="75565"/>
          </a:xfrm>
          <a:prstGeom prst="rect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72185" y="530225"/>
            <a:ext cx="489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sym typeface="+mn-ea"/>
              </a:rPr>
              <a:t>电影或电视剧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sym typeface="+mn-ea"/>
              </a:rPr>
              <a:t>评论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sym typeface="+mn-ea"/>
            </a:endParaRPr>
          </a:p>
        </p:txBody>
      </p:sp>
      <p:pic>
        <p:nvPicPr>
          <p:cNvPr id="2" name="图片 1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395" y="1753870"/>
            <a:ext cx="10058400" cy="50431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774700" y="1285240"/>
            <a:ext cx="1510665" cy="75565"/>
          </a:xfrm>
          <a:prstGeom prst="rect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00935" y="1285240"/>
            <a:ext cx="1510665" cy="75565"/>
          </a:xfrm>
          <a:prstGeom prst="rect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43045" y="1285240"/>
            <a:ext cx="1510665" cy="75565"/>
          </a:xfrm>
          <a:prstGeom prst="rect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72185" y="516890"/>
            <a:ext cx="489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sym typeface="+mn-ea"/>
              </a:rPr>
              <a:t>查看所有电影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320" y="1483360"/>
            <a:ext cx="9062085" cy="48615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774700" y="1285240"/>
            <a:ext cx="1510665" cy="75565"/>
          </a:xfrm>
          <a:prstGeom prst="rect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00935" y="1285240"/>
            <a:ext cx="1510665" cy="75565"/>
          </a:xfrm>
          <a:prstGeom prst="rect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43045" y="1285240"/>
            <a:ext cx="1510665" cy="75565"/>
          </a:xfrm>
          <a:prstGeom prst="rect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72185" y="516890"/>
            <a:ext cx="489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sym typeface="+mn-ea"/>
              </a:rPr>
              <a:t>注册登录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sym typeface="+mn-ea"/>
            </a:endParaRPr>
          </a:p>
        </p:txBody>
      </p:sp>
      <p:pic>
        <p:nvPicPr>
          <p:cNvPr id="3" name="图片 2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816100"/>
            <a:ext cx="4799965" cy="4276090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765" y="1816100"/>
            <a:ext cx="5128895" cy="42760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774700" y="1285240"/>
            <a:ext cx="1510665" cy="75565"/>
          </a:xfrm>
          <a:prstGeom prst="rect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00935" y="1285240"/>
            <a:ext cx="1510665" cy="75565"/>
          </a:xfrm>
          <a:prstGeom prst="rect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43045" y="1285240"/>
            <a:ext cx="1510665" cy="75565"/>
          </a:xfrm>
          <a:prstGeom prst="rect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45515" y="516890"/>
            <a:ext cx="489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搜索，关注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5515" y="1606550"/>
            <a:ext cx="9398635" cy="845185"/>
          </a:xfrm>
          <a:prstGeom prst="rect">
            <a:avLst/>
          </a:prstGeom>
        </p:spPr>
      </p:pic>
      <p:pic>
        <p:nvPicPr>
          <p:cNvPr id="9" name="图片 8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15" y="2660650"/>
            <a:ext cx="9398000" cy="35109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774700" y="1285240"/>
            <a:ext cx="1510665" cy="75565"/>
          </a:xfrm>
          <a:prstGeom prst="rect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00935" y="1285240"/>
            <a:ext cx="1510665" cy="75565"/>
          </a:xfrm>
          <a:prstGeom prst="rect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43045" y="1285240"/>
            <a:ext cx="1510665" cy="75565"/>
          </a:xfrm>
          <a:prstGeom prst="rect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45515" y="516890"/>
            <a:ext cx="489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添加新电影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2" name="图片 1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290" y="1493520"/>
            <a:ext cx="7749540" cy="4175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f40aa2d6a671bad4e0a5f63cb7dce0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4810" y="271145"/>
            <a:ext cx="1699895" cy="17513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17135" y="817880"/>
            <a:ext cx="3875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</a:rPr>
              <a:t>目录</a:t>
            </a:r>
            <a:endParaRPr lang="zh-CN" altLang="en-US" sz="540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346700" y="3180715"/>
            <a:ext cx="1002030" cy="1002030"/>
          </a:xfrm>
          <a:prstGeom prst="ellipse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04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346700" y="4669155"/>
            <a:ext cx="1002030" cy="1002030"/>
          </a:xfrm>
          <a:prstGeom prst="ellipse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05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559550" y="3420745"/>
            <a:ext cx="3760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项目展示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559550" y="4909185"/>
            <a:ext cx="3760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思考与总结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cs typeface="+mn-ea"/>
              <a:sym typeface="+mn-lt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1753235" y="4899025"/>
            <a:ext cx="1002030" cy="1002030"/>
          </a:xfrm>
          <a:prstGeom prst="ellipse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03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1753235" y="2405380"/>
            <a:ext cx="1002030" cy="1002030"/>
          </a:xfrm>
          <a:prstGeom prst="ellipse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01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1753235" y="3667125"/>
            <a:ext cx="1002030" cy="1002030"/>
          </a:xfrm>
          <a:prstGeom prst="ellipse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02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1753235" y="4899025"/>
            <a:ext cx="1002030" cy="1002030"/>
          </a:xfrm>
          <a:prstGeom prst="ellipse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03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1753235" y="2405380"/>
            <a:ext cx="1002030" cy="1002030"/>
          </a:xfrm>
          <a:prstGeom prst="ellipse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01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1753235" y="3667125"/>
            <a:ext cx="1002030" cy="1002030"/>
          </a:xfrm>
          <a:prstGeom prst="ellipse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02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1753235" y="4885690"/>
            <a:ext cx="1002030" cy="1002030"/>
          </a:xfrm>
          <a:prstGeom prst="ellipse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03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1753235" y="2392045"/>
            <a:ext cx="1002030" cy="1002030"/>
          </a:xfrm>
          <a:prstGeom prst="ellipse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01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753235" y="3653790"/>
            <a:ext cx="1002030" cy="1002030"/>
          </a:xfrm>
          <a:prstGeom prst="ellipse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02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1753235" y="4885690"/>
            <a:ext cx="1002030" cy="1002030"/>
          </a:xfrm>
          <a:prstGeom prst="ellipse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03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1753235" y="2392045"/>
            <a:ext cx="1002030" cy="1002030"/>
          </a:xfrm>
          <a:prstGeom prst="ellipse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01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1753235" y="3653790"/>
            <a:ext cx="1002030" cy="1002030"/>
          </a:xfrm>
          <a:prstGeom prst="ellipse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02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753235" y="4885690"/>
            <a:ext cx="1002030" cy="1002030"/>
          </a:xfrm>
          <a:prstGeom prst="ellipse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03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1753235" y="2392045"/>
            <a:ext cx="1002030" cy="1002030"/>
          </a:xfrm>
          <a:prstGeom prst="ellipse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01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1753235" y="3653790"/>
            <a:ext cx="1002030" cy="1002030"/>
          </a:xfrm>
          <a:prstGeom prst="ellipse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02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753235" y="4885690"/>
            <a:ext cx="1002030" cy="1002030"/>
          </a:xfrm>
          <a:prstGeom prst="ellipse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03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1753235" y="2392045"/>
            <a:ext cx="1002030" cy="1002030"/>
          </a:xfrm>
          <a:prstGeom prst="ellipse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01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1753235" y="3653790"/>
            <a:ext cx="1002030" cy="1002030"/>
          </a:xfrm>
          <a:prstGeom prst="ellipse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02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1753235" y="4909185"/>
            <a:ext cx="1002030" cy="1002030"/>
          </a:xfrm>
          <a:prstGeom prst="ellipse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03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1753235" y="2415540"/>
            <a:ext cx="1002030" cy="1002030"/>
          </a:xfrm>
          <a:prstGeom prst="ellipse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01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1753235" y="3677285"/>
            <a:ext cx="1002030" cy="1002030"/>
          </a:xfrm>
          <a:prstGeom prst="ellipse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02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1753235" y="4909185"/>
            <a:ext cx="1002030" cy="1002030"/>
          </a:xfrm>
          <a:prstGeom prst="ellipse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03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1753235" y="2415540"/>
            <a:ext cx="1002030" cy="1002030"/>
          </a:xfrm>
          <a:prstGeom prst="ellipse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01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1753235" y="3677285"/>
            <a:ext cx="1002030" cy="1002030"/>
          </a:xfrm>
          <a:prstGeom prst="ellipse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02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1753235" y="4895850"/>
            <a:ext cx="1002030" cy="1002030"/>
          </a:xfrm>
          <a:prstGeom prst="ellipse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03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42" name="椭圆 141"/>
          <p:cNvSpPr/>
          <p:nvPr/>
        </p:nvSpPr>
        <p:spPr>
          <a:xfrm>
            <a:off x="1753235" y="2402205"/>
            <a:ext cx="1002030" cy="1002030"/>
          </a:xfrm>
          <a:prstGeom prst="ellipse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01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43" name="椭圆 142"/>
          <p:cNvSpPr/>
          <p:nvPr/>
        </p:nvSpPr>
        <p:spPr>
          <a:xfrm>
            <a:off x="1753235" y="3663950"/>
            <a:ext cx="1002030" cy="1002030"/>
          </a:xfrm>
          <a:prstGeom prst="ellipse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02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1753235" y="4895850"/>
            <a:ext cx="1002030" cy="1002030"/>
          </a:xfrm>
          <a:prstGeom prst="ellipse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03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753235" y="2402205"/>
            <a:ext cx="1002030" cy="1002030"/>
          </a:xfrm>
          <a:prstGeom prst="ellipse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01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1753235" y="3663950"/>
            <a:ext cx="1002030" cy="1002030"/>
          </a:xfrm>
          <a:prstGeom prst="ellipse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02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3030855" y="5149215"/>
            <a:ext cx="3760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项目亮点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cs typeface="+mn-ea"/>
              <a:sym typeface="+mn-lt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3030855" y="3917315"/>
            <a:ext cx="3760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开发流程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cs typeface="+mn-ea"/>
              <a:sym typeface="+mn-lt"/>
            </a:endParaRPr>
          </a:p>
        </p:txBody>
      </p:sp>
      <p:sp>
        <p:nvSpPr>
          <p:cNvPr id="149" name="椭圆 148"/>
          <p:cNvSpPr/>
          <p:nvPr/>
        </p:nvSpPr>
        <p:spPr>
          <a:xfrm>
            <a:off x="1753235" y="4895850"/>
            <a:ext cx="1002030" cy="1002030"/>
          </a:xfrm>
          <a:prstGeom prst="ellipse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03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1753235" y="2402205"/>
            <a:ext cx="1002030" cy="1002030"/>
          </a:xfrm>
          <a:prstGeom prst="ellipse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01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51" name="椭圆 150"/>
          <p:cNvSpPr/>
          <p:nvPr/>
        </p:nvSpPr>
        <p:spPr>
          <a:xfrm>
            <a:off x="1753235" y="3663950"/>
            <a:ext cx="1002030" cy="1002030"/>
          </a:xfrm>
          <a:prstGeom prst="ellipse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02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52" name="椭圆 151"/>
          <p:cNvSpPr/>
          <p:nvPr/>
        </p:nvSpPr>
        <p:spPr>
          <a:xfrm>
            <a:off x="1753235" y="4895850"/>
            <a:ext cx="1002030" cy="1002030"/>
          </a:xfrm>
          <a:prstGeom prst="ellipse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03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1753235" y="2402205"/>
            <a:ext cx="1002030" cy="1002030"/>
          </a:xfrm>
          <a:prstGeom prst="ellipse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01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1753235" y="3663950"/>
            <a:ext cx="1002030" cy="1002030"/>
          </a:xfrm>
          <a:prstGeom prst="ellipse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36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02</a:t>
            </a:r>
            <a:endParaRPr lang="en-US" altLang="zh-CN" sz="36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3030855" y="2655570"/>
            <a:ext cx="3760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项目介绍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216c8765727774aa9342bbc185b1845"/>
          <p:cNvPicPr>
            <a:picLocks noChangeAspect="1"/>
          </p:cNvPicPr>
          <p:nvPr/>
        </p:nvPicPr>
        <p:blipFill>
          <a:blip r:embed="rId1">
            <a:lum bright="24000" contrast="-30000"/>
          </a:blip>
          <a:srcRect l="24167" t="734" r="1598" b="79039"/>
          <a:stretch>
            <a:fillRect/>
          </a:stretch>
        </p:blipFill>
        <p:spPr>
          <a:xfrm>
            <a:off x="3054985" y="1283970"/>
            <a:ext cx="5585460" cy="4060190"/>
          </a:xfrm>
          <a:prstGeom prst="sun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577715" y="1910080"/>
            <a:ext cx="3037205" cy="3037205"/>
          </a:xfrm>
          <a:prstGeom prst="ellipse">
            <a:avLst/>
          </a:prstGeom>
          <a:solidFill>
            <a:srgbClr val="EB6464">
              <a:alpha val="68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38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05</a:t>
            </a:r>
            <a:endParaRPr lang="en-US" altLang="zh-CN" sz="138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56250" y="5142865"/>
            <a:ext cx="369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思考与总结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774700" y="1285240"/>
            <a:ext cx="1510665" cy="75565"/>
          </a:xfrm>
          <a:prstGeom prst="rect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00935" y="1285240"/>
            <a:ext cx="1510665" cy="75565"/>
          </a:xfrm>
          <a:prstGeom prst="rect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43045" y="1285240"/>
            <a:ext cx="1510665" cy="75565"/>
          </a:xfrm>
          <a:prstGeom prst="rect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45515" y="516890"/>
            <a:ext cx="489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总结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4700" y="2057400"/>
            <a:ext cx="957262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/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前期的设计不足够完善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总是添加表修改表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en-US" altLang="zh-CN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2.Mybatis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对各个实体的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ResultMapper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设计的不完善没有避免复杂关系的循环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在使用时才避免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en-US" altLang="zh-CN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endParaRPr lang="en-US" altLang="zh-CN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时间原因，管理端页面有点粗糙</a:t>
            </a:r>
            <a:endParaRPr lang="zh-CN" altLang="en-US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hangingPunct="1"/>
            <a:endParaRPr lang="zh-CN" altLang="en-US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/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前期设计的请求接口返回的错误信息设计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不够好，导致异常处理没处理好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hangingPunct="1"/>
            <a:endParaRPr lang="en-US" altLang="zh-CN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hangingPunct="1"/>
            <a:r>
              <a:rPr lang="en-US" altLang="zh-CN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时间原因，功能没有完全的实现。</a:t>
            </a:r>
            <a:endParaRPr lang="en-US" altLang="zh-CN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 sz="880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</a:rPr>
              <a:t>THANKS</a:t>
            </a:r>
            <a:endParaRPr lang="en-US" altLang="zh-CN" sz="880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14750" y="3510280"/>
            <a:ext cx="1510665" cy="75565"/>
          </a:xfrm>
          <a:prstGeom prst="rect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40985" y="3510280"/>
            <a:ext cx="1510665" cy="75565"/>
          </a:xfrm>
          <a:prstGeom prst="rect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983095" y="3510280"/>
            <a:ext cx="1510665" cy="75565"/>
          </a:xfrm>
          <a:prstGeom prst="rect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216c8765727774aa9342bbc185b1845"/>
          <p:cNvPicPr>
            <a:picLocks noChangeAspect="1"/>
          </p:cNvPicPr>
          <p:nvPr/>
        </p:nvPicPr>
        <p:blipFill>
          <a:blip r:embed="rId1">
            <a:lum bright="24000" contrast="-30000"/>
          </a:blip>
          <a:srcRect l="24167" t="734" r="1598" b="79039"/>
          <a:stretch>
            <a:fillRect/>
          </a:stretch>
        </p:blipFill>
        <p:spPr>
          <a:xfrm>
            <a:off x="3054985" y="1283970"/>
            <a:ext cx="5585460" cy="4060190"/>
          </a:xfrm>
          <a:prstGeom prst="sun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577080" y="1910715"/>
            <a:ext cx="3037205" cy="3037205"/>
          </a:xfrm>
          <a:prstGeom prst="ellipse">
            <a:avLst/>
          </a:prstGeom>
          <a:solidFill>
            <a:srgbClr val="659594">
              <a:alpha val="62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38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01</a:t>
            </a:r>
            <a:endParaRPr lang="en-US" altLang="zh-CN" sz="138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5295" y="5155565"/>
            <a:ext cx="3996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项目介绍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774700" y="1285240"/>
            <a:ext cx="1510665" cy="75565"/>
          </a:xfrm>
          <a:prstGeom prst="rect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00935" y="1285240"/>
            <a:ext cx="1510665" cy="75565"/>
          </a:xfrm>
          <a:prstGeom prst="rect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43045" y="1285240"/>
            <a:ext cx="1510665" cy="75565"/>
          </a:xfrm>
          <a:prstGeom prst="rect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72185" y="530225"/>
            <a:ext cx="489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3600" b="1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功能目的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sym typeface="+mn-ea"/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1293495" y="2550160"/>
            <a:ext cx="3038475" cy="3038475"/>
          </a:xfrm>
          <a:prstGeom prst="triangle">
            <a:avLst/>
          </a:prstGeom>
          <a:solidFill>
            <a:srgbClr val="659594">
              <a:alpha val="74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cs typeface="+mn-ea"/>
                <a:sym typeface="+mn-lt"/>
              </a:rPr>
              <a:t>注册登录查看电影详情、电影排行榜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cs typeface="+mn-ea"/>
                <a:sym typeface="+mn-lt"/>
              </a:rPr>
              <a:t>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cs typeface="+mn-ea"/>
                <a:sym typeface="+mn-ea"/>
              </a:rPr>
              <a:t>修改个人信息等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cs typeface="+mn-ea"/>
            </a:endParaRPr>
          </a:p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4684395" y="2550160"/>
            <a:ext cx="3038475" cy="3038475"/>
          </a:xfrm>
          <a:prstGeom prst="triangle">
            <a:avLst/>
          </a:prstGeom>
          <a:solidFill>
            <a:srgbClr val="EB6464">
              <a:alpha val="74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cs typeface="+mn-ea"/>
                <a:sym typeface="+mn-lt"/>
              </a:rPr>
              <a:t>将电影和电视剧添加收藏，搜索电影等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cs typeface="+mn-ea"/>
              <a:sym typeface="+mn-lt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8083550" y="2550160"/>
            <a:ext cx="3038475" cy="3038475"/>
          </a:xfrm>
          <a:prstGeom prst="triangle">
            <a:avLst/>
          </a:prstGeom>
          <a:solidFill>
            <a:srgbClr val="F4C520">
              <a:alpha val="64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cs typeface="+mn-ea"/>
                <a:sym typeface="+mn-lt"/>
              </a:rPr>
              <a:t>发表评论。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cs typeface="+mn-ea"/>
                <a:sym typeface="+mn-ea"/>
              </a:rPr>
              <a:t>使用POI导出Excel表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774700" y="1285240"/>
            <a:ext cx="1510665" cy="75565"/>
          </a:xfrm>
          <a:prstGeom prst="rect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00935" y="1285240"/>
            <a:ext cx="1510665" cy="75565"/>
          </a:xfrm>
          <a:prstGeom prst="rect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43045" y="1285240"/>
            <a:ext cx="1510665" cy="75565"/>
          </a:xfrm>
          <a:prstGeom prst="rect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72185" y="530225"/>
            <a:ext cx="489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sym typeface="+mn-ea"/>
              </a:rPr>
              <a:t>2.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sym typeface="+mn-ea"/>
              </a:rPr>
              <a:t>功能流程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sym typeface="+mn-ea"/>
            </a:endParaRPr>
          </a:p>
        </p:txBody>
      </p:sp>
      <p:pic>
        <p:nvPicPr>
          <p:cNvPr id="8" name="图片 7" descr="8c2a8112e9107c3120ce6904afce115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0" y="2016760"/>
            <a:ext cx="3600450" cy="3600450"/>
          </a:xfrm>
          <a:prstGeom prst="rect">
            <a:avLst/>
          </a:prstGeom>
        </p:spPr>
      </p:pic>
      <p:cxnSp>
        <p:nvCxnSpPr>
          <p:cNvPr id="9" name="肘形连接符 8"/>
          <p:cNvCxnSpPr/>
          <p:nvPr/>
        </p:nvCxnSpPr>
        <p:spPr>
          <a:xfrm>
            <a:off x="4042410" y="2368550"/>
            <a:ext cx="1297305" cy="3175"/>
          </a:xfrm>
          <a:prstGeom prst="bentConnector2">
            <a:avLst/>
          </a:prstGeom>
          <a:ln>
            <a:solidFill>
              <a:srgbClr val="6595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9"/>
          <p:cNvCxnSpPr/>
          <p:nvPr/>
        </p:nvCxnSpPr>
        <p:spPr>
          <a:xfrm>
            <a:off x="4043045" y="3815080"/>
            <a:ext cx="1297305" cy="3175"/>
          </a:xfrm>
          <a:prstGeom prst="bentConnector2">
            <a:avLst/>
          </a:prstGeom>
          <a:ln>
            <a:solidFill>
              <a:srgbClr val="EB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/>
          <p:nvPr/>
        </p:nvCxnSpPr>
        <p:spPr>
          <a:xfrm>
            <a:off x="4043045" y="5262245"/>
            <a:ext cx="1297305" cy="3175"/>
          </a:xfrm>
          <a:prstGeom prst="bentConnector2">
            <a:avLst/>
          </a:prstGeom>
          <a:ln>
            <a:solidFill>
              <a:srgbClr val="F4C5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062345" y="2016760"/>
            <a:ext cx="3333750" cy="706755"/>
          </a:xfrm>
          <a:prstGeom prst="rect">
            <a:avLst/>
          </a:prstGeom>
          <a:noFill/>
          <a:ln>
            <a:solidFill>
              <a:srgbClr val="659594"/>
            </a:solidFill>
          </a:ln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登录注册，浏览所有电影和电视剧，查看电影排行榜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62345" y="3463290"/>
            <a:ext cx="3333750" cy="1014730"/>
          </a:xfrm>
          <a:prstGeom prst="rect">
            <a:avLst/>
          </a:prstGeom>
          <a:noFill/>
          <a:ln>
            <a:solidFill>
              <a:srgbClr val="EB6464"/>
            </a:solidFill>
          </a:ln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登录后可以查看，修改，个人信息，查看自己的收藏和评论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62345" y="4910455"/>
            <a:ext cx="3333750" cy="706755"/>
          </a:xfrm>
          <a:prstGeom prst="rect">
            <a:avLst/>
          </a:prstGeom>
          <a:noFill/>
          <a:ln>
            <a:solidFill>
              <a:srgbClr val="F4C520"/>
            </a:solidFill>
          </a:ln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查看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电影和电视剧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的时候可以选择发表评论和添加收藏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216c8765727774aa9342bbc185b1845"/>
          <p:cNvPicPr>
            <a:picLocks noChangeAspect="1"/>
          </p:cNvPicPr>
          <p:nvPr/>
        </p:nvPicPr>
        <p:blipFill>
          <a:blip r:embed="rId1">
            <a:lum bright="24000" contrast="-30000"/>
          </a:blip>
          <a:srcRect l="24167" t="734" r="1598" b="79039"/>
          <a:stretch>
            <a:fillRect/>
          </a:stretch>
        </p:blipFill>
        <p:spPr>
          <a:xfrm>
            <a:off x="3054985" y="1283970"/>
            <a:ext cx="5585460" cy="4060190"/>
          </a:xfrm>
          <a:prstGeom prst="sun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577715" y="1910080"/>
            <a:ext cx="3037205" cy="3037205"/>
          </a:xfrm>
          <a:prstGeom prst="ellipse">
            <a:avLst/>
          </a:prstGeom>
          <a:solidFill>
            <a:srgbClr val="EB6464">
              <a:alpha val="68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3800">
                <a:solidFill>
                  <a:schemeClr val="bg1"/>
                </a:solidFill>
                <a:latin typeface="华康圆体W7(P)" panose="020F0700000000000000" charset="-122"/>
                <a:ea typeface="华康圆体W7(P)" panose="020F0700000000000000" charset="-122"/>
              </a:rPr>
              <a:t>02</a:t>
            </a:r>
            <a:endParaRPr lang="en-US" altLang="zh-CN" sz="13800">
              <a:solidFill>
                <a:schemeClr val="bg1"/>
              </a:solidFill>
              <a:latin typeface="华康圆体W7(P)" panose="020F0700000000000000" charset="-122"/>
              <a:ea typeface="华康圆体W7(P)" panose="020F07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56250" y="5142865"/>
            <a:ext cx="369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开发流程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774700" y="1285240"/>
            <a:ext cx="1510665" cy="75565"/>
          </a:xfrm>
          <a:prstGeom prst="rect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00935" y="1285240"/>
            <a:ext cx="1510665" cy="75565"/>
          </a:xfrm>
          <a:prstGeom prst="rect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43045" y="1285240"/>
            <a:ext cx="1510665" cy="75565"/>
          </a:xfrm>
          <a:prstGeom prst="rect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72185" y="530225"/>
            <a:ext cx="489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sym typeface="+mn-ea"/>
              </a:rPr>
              <a:t>准备工作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sym typeface="+mn-ea"/>
            </a:endParaRPr>
          </a:p>
        </p:txBody>
      </p:sp>
      <p:sp useBgFill="1">
        <p:nvSpPr>
          <p:cNvPr id="22" name="圆角矩形 21"/>
          <p:cNvSpPr/>
          <p:nvPr/>
        </p:nvSpPr>
        <p:spPr>
          <a:xfrm>
            <a:off x="2104708" y="3102610"/>
            <a:ext cx="2376488" cy="195262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p>
            <a:pPr marL="0" marR="0" lvl="0" indent="306070" algn="l" defTabSz="200025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需求分析，并且查找相应的页面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074545" y="2399348"/>
            <a:ext cx="2436813" cy="538163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p>
            <a:pPr marL="0" marR="0" lvl="0" indent="0" algn="ctr" defTabSz="2000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需求和资源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 useBgFill="1">
        <p:nvSpPr>
          <p:cNvPr id="24" name="圆角矩形 23"/>
          <p:cNvSpPr/>
          <p:nvPr/>
        </p:nvSpPr>
        <p:spPr>
          <a:xfrm>
            <a:off x="4906328" y="3102610"/>
            <a:ext cx="2378075" cy="195262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p>
            <a:pPr marL="0" marR="0" lvl="0" indent="306070" algn="l" defTabSz="200025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设计数据库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设计对应实体之间的关系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 useBgFill="1">
        <p:nvSpPr>
          <p:cNvPr id="25" name="圆角矩形 24"/>
          <p:cNvSpPr/>
          <p:nvPr/>
        </p:nvSpPr>
        <p:spPr>
          <a:xfrm>
            <a:off x="7680325" y="3102610"/>
            <a:ext cx="2376488" cy="195262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p>
            <a:pPr marL="0" marR="0" lvl="0" indent="306070" algn="l" defTabSz="200025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搭建环境，完成一些需要的工具类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配置文件和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DAO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层的编写。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876800" y="2399348"/>
            <a:ext cx="2438400" cy="538163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p>
            <a:pPr marL="0" marR="0" lvl="0" indent="0" algn="ctr" defTabSz="2000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数据库设计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649528" y="2399348"/>
            <a:ext cx="2436813" cy="538163"/>
          </a:xfrm>
          <a:prstGeom prst="round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805" tIns="250805" rIns="250805" bIns="250805" numCol="1" spcCol="1270" anchor="ctr" anchorCtr="0">
            <a:noAutofit/>
          </a:bodyPr>
          <a:p>
            <a:pPr marL="0" marR="0" lvl="0" indent="0" algn="ctr" defTabSz="2000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初步编码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774700" y="1285240"/>
            <a:ext cx="1510665" cy="75565"/>
          </a:xfrm>
          <a:prstGeom prst="rect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00935" y="1285240"/>
            <a:ext cx="1510665" cy="75565"/>
          </a:xfrm>
          <a:prstGeom prst="rect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43045" y="1285240"/>
            <a:ext cx="1510665" cy="75565"/>
          </a:xfrm>
          <a:prstGeom prst="rect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72185" y="530225"/>
            <a:ext cx="489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sym typeface="+mn-ea"/>
              </a:rPr>
              <a:t>工作流程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sym typeface="+mn-ea"/>
            </a:endParaRPr>
          </a:p>
        </p:txBody>
      </p:sp>
      <p:sp>
        <p:nvSpPr>
          <p:cNvPr id="8" name="泪滴形 7"/>
          <p:cNvSpPr/>
          <p:nvPr/>
        </p:nvSpPr>
        <p:spPr>
          <a:xfrm rot="8100000">
            <a:off x="2475230" y="2123440"/>
            <a:ext cx="1363345" cy="1363345"/>
          </a:xfrm>
          <a:prstGeom prst="teardrop">
            <a:avLst/>
          </a:prstGeom>
          <a:ln>
            <a:solidFill>
              <a:srgbClr val="65959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9" name="泪滴形 8"/>
          <p:cNvSpPr/>
          <p:nvPr/>
        </p:nvSpPr>
        <p:spPr>
          <a:xfrm rot="8100000">
            <a:off x="5300980" y="2123440"/>
            <a:ext cx="1363345" cy="1363345"/>
          </a:xfrm>
          <a:prstGeom prst="teardrop">
            <a:avLst/>
          </a:prstGeom>
          <a:ln>
            <a:solidFill>
              <a:srgbClr val="EB646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泪滴形 9"/>
          <p:cNvSpPr/>
          <p:nvPr/>
        </p:nvSpPr>
        <p:spPr>
          <a:xfrm rot="8100000">
            <a:off x="8322945" y="2123440"/>
            <a:ext cx="1363345" cy="1363345"/>
          </a:xfrm>
          <a:prstGeom prst="teardrop">
            <a:avLst/>
          </a:prstGeom>
          <a:ln>
            <a:solidFill>
              <a:srgbClr val="F4C52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401570" y="4088765"/>
            <a:ext cx="1510665" cy="75565"/>
          </a:xfrm>
          <a:prstGeom prst="rect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226685" y="4088765"/>
            <a:ext cx="1510665" cy="75565"/>
          </a:xfrm>
          <a:prstGeom prst="rect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248650" y="4088765"/>
            <a:ext cx="1510665" cy="75565"/>
          </a:xfrm>
          <a:prstGeom prst="rect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924050" y="4553585"/>
            <a:ext cx="236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990090" y="4537075"/>
            <a:ext cx="2298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编写注册登录模块的内容。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946650" y="4553585"/>
            <a:ext cx="22987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编写电影和电视剧显示等模块。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实现搜索功能，采用模糊查询。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endParaRPr lang="zh-CN" altLang="en-US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54315" y="4553585"/>
            <a:ext cx="2298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编写评论模块，采用回显。电影上传功能。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  <a:p>
            <a:pPr algn="ctr"/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774700" y="1285240"/>
            <a:ext cx="1510665" cy="75565"/>
          </a:xfrm>
          <a:prstGeom prst="rect">
            <a:avLst/>
          </a:prstGeom>
          <a:solidFill>
            <a:srgbClr val="65959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00935" y="1285240"/>
            <a:ext cx="1510665" cy="75565"/>
          </a:xfrm>
          <a:prstGeom prst="rect">
            <a:avLst/>
          </a:prstGeom>
          <a:solidFill>
            <a:srgbClr val="EB64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43045" y="1285240"/>
            <a:ext cx="1510665" cy="75565"/>
          </a:xfrm>
          <a:prstGeom prst="rect">
            <a:avLst/>
          </a:prstGeom>
          <a:solidFill>
            <a:srgbClr val="F4C52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72185" y="530225"/>
            <a:ext cx="4893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圆体W7(P)" panose="020F0700000000000000" charset="-122"/>
                <a:ea typeface="华康圆体W7(P)" panose="020F0700000000000000" charset="-122"/>
                <a:sym typeface="+mn-ea"/>
              </a:rPr>
              <a:t>系统框架图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华康圆体W7(P)" panose="020F0700000000000000" charset="-122"/>
              <a:ea typeface="华康圆体W7(P)" panose="020F07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030" y="1437640"/>
            <a:ext cx="5557520" cy="4964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REFSHAPE" val="612058796"/>
  <p:tag name="KSO_WM_UNIT_PLACING_PICTURE_USER_VIEWPORT" val="{&quot;height&quot;:7274,&quot;width&quot;:15840}"/>
</p:tagLst>
</file>

<file path=ppt/tags/tag2.xml><?xml version="1.0" encoding="utf-8"?>
<p:tagLst xmlns:p="http://schemas.openxmlformats.org/presentationml/2006/main">
  <p:tag name="REFSHAPE" val="365226268"/>
  <p:tag name="KSO_WM_UNIT_PLACING_PICTURE_USER_VIEWPORT" val="{&quot;height&quot;:6716,&quot;width&quot;:158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WPS 演示</Application>
  <PresentationFormat>宽屏</PresentationFormat>
  <Paragraphs>193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宋体</vt:lpstr>
      <vt:lpstr>Wingdings</vt:lpstr>
      <vt:lpstr>华康圆体W7(P)</vt:lpstr>
      <vt:lpstr>微软雅黑</vt:lpstr>
      <vt:lpstr>黑体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龙雨鑫</dc:creator>
  <cp:lastModifiedBy>佛曰: 无缘即有缘</cp:lastModifiedBy>
  <cp:revision>16</cp:revision>
  <dcterms:created xsi:type="dcterms:W3CDTF">2018-09-09T09:16:00Z</dcterms:created>
  <dcterms:modified xsi:type="dcterms:W3CDTF">2020-05-07T10:50:25Z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  <property fmtid="{D5CDD505-2E9C-101B-9397-08002B2CF9AE}" pid="3" name="KSORubyTemplateID">
    <vt:lpwstr>8</vt:lpwstr>
  </property>
</Properties>
</file>